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57"/>
  </p:notesMasterIdLst>
  <p:handoutMasterIdLst>
    <p:handoutMasterId r:id="rId58"/>
  </p:handoutMasterIdLst>
  <p:sldIdLst>
    <p:sldId id="446" r:id="rId2"/>
    <p:sldId id="389" r:id="rId3"/>
    <p:sldId id="465" r:id="rId4"/>
    <p:sldId id="429" r:id="rId5"/>
    <p:sldId id="487" r:id="rId6"/>
    <p:sldId id="472" r:id="rId7"/>
    <p:sldId id="473" r:id="rId8"/>
    <p:sldId id="430" r:id="rId9"/>
    <p:sldId id="477" r:id="rId10"/>
    <p:sldId id="475" r:id="rId11"/>
    <p:sldId id="466" r:id="rId12"/>
    <p:sldId id="392" r:id="rId13"/>
    <p:sldId id="463" r:id="rId14"/>
    <p:sldId id="435" r:id="rId15"/>
    <p:sldId id="445" r:id="rId16"/>
    <p:sldId id="427" r:id="rId17"/>
    <p:sldId id="449" r:id="rId18"/>
    <p:sldId id="467" r:id="rId19"/>
    <p:sldId id="450" r:id="rId20"/>
    <p:sldId id="394" r:id="rId21"/>
    <p:sldId id="393" r:id="rId22"/>
    <p:sldId id="400" r:id="rId23"/>
    <p:sldId id="484" r:id="rId24"/>
    <p:sldId id="485" r:id="rId25"/>
    <p:sldId id="468" r:id="rId26"/>
    <p:sldId id="452" r:id="rId27"/>
    <p:sldId id="436" r:id="rId28"/>
    <p:sldId id="438" r:id="rId29"/>
    <p:sldId id="439" r:id="rId30"/>
    <p:sldId id="486" r:id="rId31"/>
    <p:sldId id="459" r:id="rId32"/>
    <p:sldId id="401" r:id="rId33"/>
    <p:sldId id="469" r:id="rId34"/>
    <p:sldId id="453" r:id="rId35"/>
    <p:sldId id="455" r:id="rId36"/>
    <p:sldId id="460" r:id="rId37"/>
    <p:sldId id="402" r:id="rId38"/>
    <p:sldId id="406" r:id="rId39"/>
    <p:sldId id="470" r:id="rId40"/>
    <p:sldId id="407" r:id="rId41"/>
    <p:sldId id="476" r:id="rId42"/>
    <p:sldId id="478" r:id="rId43"/>
    <p:sldId id="424" r:id="rId44"/>
    <p:sldId id="408" r:id="rId45"/>
    <p:sldId id="461" r:id="rId46"/>
    <p:sldId id="409" r:id="rId47"/>
    <p:sldId id="457" r:id="rId48"/>
    <p:sldId id="413" r:id="rId49"/>
    <p:sldId id="479" r:id="rId50"/>
    <p:sldId id="480" r:id="rId51"/>
    <p:sldId id="481" r:id="rId52"/>
    <p:sldId id="482" r:id="rId53"/>
    <p:sldId id="471" r:id="rId54"/>
    <p:sldId id="458" r:id="rId55"/>
    <p:sldId id="444" r:id="rId56"/>
  </p:sldIdLst>
  <p:sldSz cx="12192000" cy="6858000"/>
  <p:notesSz cx="7099300" cy="10234613"/>
  <p:custDataLst>
    <p:tags r:id="rId5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D5DFFF"/>
    <a:srgbClr val="B9CAFF"/>
    <a:srgbClr val="7999FF"/>
    <a:srgbClr val="0033CC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9" autoAdjust="0"/>
    <p:restoredTop sz="90976" autoAdjust="0"/>
  </p:normalViewPr>
  <p:slideViewPr>
    <p:cSldViewPr>
      <p:cViewPr varScale="1">
        <p:scale>
          <a:sx n="106" d="100"/>
          <a:sy n="106" d="100"/>
        </p:scale>
        <p:origin x="4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Introduce self again.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Build agents that plans ahead. Act rationally.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L2D4,</a:t>
            </a:r>
            <a:r>
              <a:rPr lang="en-US" baseline="0" dirty="0"/>
              <a:t> mastermind. Thinking, thinking, thinking</a:t>
            </a:r>
            <a:r>
              <a:rPr lang="is-IS" baseline="0" dirty="0"/>
              <a:t>… hard to be a mastermind! </a:t>
            </a:r>
            <a:r>
              <a:rPr lang="is-IS" baseline="0" dirty="0">
                <a:sym typeface="Wingdings" pitchFamily="2" charset="2"/>
              </a:rPr>
              <a:t></a:t>
            </a:r>
            <a:endParaRPr lang="is-I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</a:t>
            </a:r>
            <a:r>
              <a:rPr lang="en-US" baseline="0" dirty="0"/>
              <a:t> just clear NEXT dot, but all dots.</a:t>
            </a:r>
            <a:endParaRPr lang="en-US" dirty="0"/>
          </a:p>
          <a:p>
            <a:r>
              <a:rPr lang="en-US" baseline="0" dirty="0"/>
              <a:t>K</a:t>
            </a:r>
            <a:r>
              <a:rPr lang="is-IS" baseline="0" dirty="0"/>
              <a:t>now to end with dead end so it doesnt have to back up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2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into the future. </a:t>
            </a:r>
          </a:p>
          <a:p>
            <a:r>
              <a:rPr lang="en-US" dirty="0"/>
              <a:t>What’s hard? Further away stuff is, the harder the computation is. One reason is uncertainty – we’re going to talk about that in a couple of weeks. But even without uncertainty – one step away there are only few things that can happen. The more steps away, the more possibilities. </a:t>
            </a:r>
          </a:p>
          <a:p>
            <a:r>
              <a:rPr lang="en-US" dirty="0"/>
              <a:t>How do we formalize a</a:t>
            </a:r>
            <a:r>
              <a:rPr lang="en-US" baseline="0" dirty="0"/>
              <a:t> search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6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Abstraction. Useful for later topics.</a:t>
            </a:r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</a:t>
            </a:r>
            <a:r>
              <a:rPr lang="en-US" baseline="0" dirty="0"/>
              <a:t> aren’t perfect.</a:t>
            </a:r>
          </a:p>
          <a:p>
            <a:r>
              <a:rPr lang="en-US" baseline="0" dirty="0"/>
              <a:t>Too detailed, you can’t solve.</a:t>
            </a:r>
          </a:p>
          <a:p>
            <a:r>
              <a:rPr lang="en-US" baseline="0" dirty="0"/>
              <a:t>Not detailed enough, doesn’t solve.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55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Traffic, gas,</a:t>
            </a:r>
            <a:r>
              <a:rPr lang="en-US" baseline="0" dirty="0"/>
              <a:t> accidents, time of day, etc.</a:t>
            </a:r>
          </a:p>
          <a:p>
            <a:r>
              <a:rPr lang="en-US" dirty="0"/>
              <a:t>Bit of art</a:t>
            </a:r>
            <a:r>
              <a:rPr lang="en-US" baseline="0" dirty="0"/>
              <a:t> figuring out state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2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evaluate the goal test on state.</a:t>
            </a:r>
          </a:p>
          <a:p>
            <a:r>
              <a:rPr lang="en-US" dirty="0"/>
              <a:t>Wrong example for “eat-all-dots”: (x, y, dot count). Need bool. -&gt; need to apply the successor function as well, not just the goal test</a:t>
            </a:r>
          </a:p>
          <a:p>
            <a:r>
              <a:rPr lang="en-US" dirty="0"/>
              <a:t>World</a:t>
            </a:r>
            <a:r>
              <a:rPr lang="en-US" baseline="0" dirty="0"/>
              <a:t> &gt;= State</a:t>
            </a:r>
            <a:endParaRPr lang="en-US" dirty="0"/>
          </a:p>
          <a:p>
            <a:r>
              <a:rPr lang="en-US" dirty="0"/>
              <a:t>Walls? Part of successor.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0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12x10 grid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Eat power pellets.</a:t>
            </a:r>
            <a:r>
              <a:rPr lang="en-US" dirty="0"/>
              <a:t> Ignore</a:t>
            </a:r>
            <a:r>
              <a:rPr lang="en-US" baseline="0" dirty="0"/>
              <a:t> ghost reset. What do you need in state space?</a:t>
            </a:r>
          </a:p>
          <a:p>
            <a:r>
              <a:rPr lang="en-US" dirty="0"/>
              <a:t>Do you need</a:t>
            </a:r>
            <a:r>
              <a:rPr lang="en-US" baseline="0" dirty="0"/>
              <a:t> ghost positions?</a:t>
            </a:r>
          </a:p>
          <a:p>
            <a:r>
              <a:rPr lang="en-US" baseline="0" dirty="0"/>
              <a:t>Constraint that ghosts have to remain scared the whole time? Not in the goal test, but shows up in the successor function.</a:t>
            </a:r>
          </a:p>
          <a:p>
            <a:r>
              <a:rPr lang="en-US" baseline="0" dirty="0"/>
              <a:t>What’s in the state vs. successor function?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7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~30 minutes</a:t>
            </a:r>
          </a:p>
          <a:p>
            <a:r>
              <a:rPr lang="en-US" dirty="0"/>
              <a:t>Solving only uses state space, successor, etc. Not power pellets, dots,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31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ASR:</a:t>
            </a:r>
            <a:r>
              <a:rPr lang="en-US" baseline="0" dirty="0"/>
              <a:t> every possible pronunciation of every possible sentence. Huge.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0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you have seen before.</a:t>
            </a:r>
          </a:p>
          <a:p>
            <a:r>
              <a:rPr lang="en-US" dirty="0"/>
              <a:t>Unified</a:t>
            </a:r>
            <a:r>
              <a:rPr lang="en-US" baseline="0" dirty="0"/>
              <a:t> formalism leading to A* search (search guided by heuristic)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solution</a:t>
            </a:r>
            <a:r>
              <a:rPr lang="en-US" baseline="0" dirty="0"/>
              <a:t> without writing most of the graph down.</a:t>
            </a:r>
          </a:p>
          <a:p>
            <a:r>
              <a:rPr lang="en-US" baseline="0" dirty="0"/>
              <a:t>really care about the start and what you can do from the start -&gt; search tree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65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  <a:p>
            <a:r>
              <a:rPr lang="en-US" dirty="0"/>
              <a:t>Every</a:t>
            </a:r>
            <a:r>
              <a:rPr lang="en-US" baseline="0" dirty="0"/>
              <a:t> plan in the tree.</a:t>
            </a:r>
          </a:p>
          <a:p>
            <a:r>
              <a:rPr lang="en-US" baseline="0" dirty="0"/>
              <a:t>Search ignores most of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is only 4, tree is infinite!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43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abstraction. Now talk about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Haven’t constructed green stuff yet. It</a:t>
            </a:r>
            <a:r>
              <a:rPr lang="en-US" baseline="0" dirty="0"/>
              <a:t> exists and is mathematically defined, but we haven’t actually constructed it / explored it yet.</a:t>
            </a:r>
            <a:endParaRPr lang="en-US" dirty="0"/>
          </a:p>
          <a:p>
            <a:r>
              <a:rPr lang="en-US" dirty="0"/>
              <a:t>Build downward.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3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Pseudo-code.</a:t>
            </a:r>
            <a:r>
              <a:rPr lang="en-US" baseline="0" dirty="0"/>
              <a:t> General algorithm. Some details specific to later topics, notably A*.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9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 example. Here’s the state</a:t>
            </a:r>
            <a:r>
              <a:rPr lang="en-US" baseline="0" dirty="0"/>
              <a:t> graph. Walk through tree search.</a:t>
            </a:r>
          </a:p>
          <a:p>
            <a:r>
              <a:rPr lang="en-US" dirty="0"/>
              <a:t>Left: show tree.</a:t>
            </a:r>
            <a:r>
              <a:rPr lang="en-US" baseline="0" dirty="0"/>
              <a:t> Not typically stored, but implicit.</a:t>
            </a:r>
            <a:endParaRPr lang="en-US" dirty="0"/>
          </a:p>
          <a:p>
            <a:r>
              <a:rPr lang="en-US" dirty="0"/>
              <a:t>Right: fringe. Key</a:t>
            </a:r>
            <a:r>
              <a:rPr lang="en-US" baseline="0" dirty="0"/>
              <a:t> data structure.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strategy is arbitrary.</a:t>
            </a:r>
          </a:p>
          <a:p>
            <a:r>
              <a:rPr lang="en-US" dirty="0"/>
              <a:t>S</a:t>
            </a:r>
            <a:r>
              <a:rPr lang="en-US" baseline="0" dirty="0"/>
              <a:t>   D    E    R   F    G</a:t>
            </a:r>
          </a:p>
          <a:p>
            <a:r>
              <a:rPr lang="en-US" baseline="0" dirty="0"/>
              <a:t>Don</a:t>
            </a:r>
            <a:r>
              <a:rPr lang="uk-UA" baseline="0" dirty="0"/>
              <a:t>’</a:t>
            </a:r>
            <a:r>
              <a:rPr lang="en-US" baseline="0" dirty="0"/>
              <a:t>t return until G removed. Not when G added. Important later.</a:t>
            </a:r>
          </a:p>
          <a:p>
            <a:r>
              <a:rPr lang="en-US" baseline="0" dirty="0"/>
              <a:t>188-guided-search; in general we don’t have 188 on call to tell us what to expand next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1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generic. Now specific strategy – </a:t>
            </a:r>
            <a:r>
              <a:rPr lang="en-US" dirty="0" err="1"/>
              <a:t>dfs</a:t>
            </a:r>
            <a:endParaRPr lang="en-US" dirty="0"/>
          </a:p>
          <a:p>
            <a:r>
              <a:rPr lang="en-US" dirty="0"/>
              <a:t>Go deep!</a:t>
            </a:r>
          </a:p>
          <a:p>
            <a:r>
              <a:rPr lang="en-US" dirty="0"/>
              <a:t>Exponentially large at the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9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agents</a:t>
            </a:r>
            <a:r>
              <a:rPr lang="en-US" baseline="0" dirty="0"/>
              <a:t> plan? If/then code. Hard to do.</a:t>
            </a:r>
          </a:p>
          <a:p>
            <a:r>
              <a:rPr lang="en-US" baseline="0" dirty="0"/>
              <a:t>Move to the apple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43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D B A C A E</a:t>
            </a:r>
            <a:r>
              <a:rPr lang="en-US" baseline="0" dirty="0"/>
              <a:t> </a:t>
            </a:r>
            <a:r>
              <a:rPr lang="en-US" dirty="0"/>
              <a:t>H P Q</a:t>
            </a:r>
          </a:p>
          <a:p>
            <a:r>
              <a:rPr lang="en-US" dirty="0"/>
              <a:t>Ties alphabetically in this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4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baseline="0" dirty="0"/>
              <a:t> about search </a:t>
            </a:r>
            <a:r>
              <a:rPr lang="en-US" baseline="0" dirty="0" err="1"/>
              <a:t>algoirthms</a:t>
            </a:r>
            <a:r>
              <a:rPr lang="en-US" baseline="0" dirty="0"/>
              <a:t>.</a:t>
            </a:r>
          </a:p>
          <a:p>
            <a:r>
              <a:rPr lang="en-US" dirty="0"/>
              <a:t>Simple cartoony case – assume each</a:t>
            </a:r>
            <a:r>
              <a:rPr lang="en-US" baseline="0" dirty="0"/>
              <a:t> node is state space connects to exactly b other nodes.</a:t>
            </a:r>
          </a:p>
          <a:p>
            <a:r>
              <a:rPr lang="en-US" baseline="0" dirty="0"/>
              <a:t>Since doing bound estimation, we’re correct as long as fewer than b.</a:t>
            </a:r>
          </a:p>
          <a:p>
            <a:r>
              <a:rPr lang="en-US" baseline="0" dirty="0"/>
              <a:t>Infinite?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79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whole</a:t>
            </a:r>
            <a:r>
              <a:rPr lang="en-US" baseline="0" dirty="0"/>
              <a:t> tree if goal is lower right.</a:t>
            </a:r>
            <a:endParaRPr lang="en-US" dirty="0"/>
          </a:p>
          <a:p>
            <a:r>
              <a:rPr lang="en-US" dirty="0"/>
              <a:t>Space: At each</a:t>
            </a:r>
            <a:r>
              <a:rPr lang="en-US" baseline="0" dirty="0"/>
              <a:t> level, children of one node at most on fringe, so b. Times number of layers m. (Small!)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5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Layer by layer.</a:t>
            </a:r>
          </a:p>
          <a:p>
            <a:r>
              <a:rPr lang="en-US" baseline="0" dirty="0"/>
              <a:t>Strip-mining</a:t>
            </a:r>
          </a:p>
          <a:p>
            <a:r>
              <a:rPr lang="en-US" baseline="0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general</a:t>
            </a:r>
            <a:r>
              <a:rPr lang="en-US" baseline="0" dirty="0"/>
              <a:t> algorithm. Shallowest node.</a:t>
            </a:r>
          </a:p>
          <a:p>
            <a:r>
              <a:rPr lang="en-US" baseline="0" dirty="0"/>
              <a:t>S D E P B C E H R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38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</a:t>
            </a:r>
            <a:r>
              <a:rPr lang="en-US" baseline="0" dirty="0"/>
              <a:t> of best solution. If on right, </a:t>
            </a:r>
            <a:r>
              <a:rPr lang="en-US" baseline="0" dirty="0" err="1"/>
              <a:t>b^s</a:t>
            </a:r>
            <a:r>
              <a:rPr lang="en-US" baseline="0" dirty="0"/>
              <a:t>. Exponential Big.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370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</a:t>
            </a:r>
            <a:r>
              <a:rPr lang="en-US" baseline="0" dirty="0"/>
              <a:t> about it a bit. Discuss with neighbor.</a:t>
            </a:r>
          </a:p>
          <a:p>
            <a:r>
              <a:rPr lang="en-US" baseline="0" dirty="0"/>
              <a:t>BFS: Solutions not too far down.</a:t>
            </a:r>
          </a:p>
          <a:p>
            <a:r>
              <a:rPr lang="en-US" baseline="0" dirty="0"/>
              <a:t>DFS: need to get to the bottom. Memory constrained.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8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L2D6 – Boats</a:t>
            </a:r>
            <a:r>
              <a:rPr lang="en-US" baseline="0" dirty="0"/>
              <a:t> in water. States light up first time explored. Which one?</a:t>
            </a:r>
            <a:endParaRPr lang="en-US" dirty="0"/>
          </a:p>
          <a:p>
            <a:r>
              <a:rPr lang="en-US" dirty="0"/>
              <a:t>Breadth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85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</a:t>
            </a:r>
          </a:p>
          <a:p>
            <a:r>
              <a:rPr lang="en-US" dirty="0"/>
              <a:t>Leftmost</a:t>
            </a:r>
            <a:r>
              <a:rPr lang="en-US" baseline="0" dirty="0"/>
              <a:t> not very good!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Fall;</a:t>
            </a:r>
            <a:r>
              <a:rPr lang="en-US" baseline="0" dirty="0"/>
              <a:t> bad idea; </a:t>
            </a:r>
          </a:p>
          <a:p>
            <a:r>
              <a:rPr lang="en-US" dirty="0"/>
              <a:t>Reflex – lookup</a:t>
            </a:r>
            <a:r>
              <a:rPr lang="en-US" baseline="0" dirty="0"/>
              <a:t> from state to action. Don’t consider the future consequences of your actions</a:t>
            </a:r>
            <a:endParaRPr lang="en-US" dirty="0"/>
          </a:p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</a:p>
          <a:p>
            <a:r>
              <a:rPr lang="en-US" baseline="0" dirty="0"/>
              <a:t>Can a reflex agent be rational?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4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Combine best of both.</a:t>
            </a:r>
          </a:p>
          <a:p>
            <a:r>
              <a:rPr lang="en-US" baseline="0" dirty="0"/>
              <a:t>DFS – successor says if deeper than one, stop.</a:t>
            </a:r>
          </a:p>
          <a:p>
            <a:r>
              <a:rPr lang="en-US" baseline="0" dirty="0"/>
              <a:t>Really common.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“Cost Search” What if you have costs associated</a:t>
            </a:r>
            <a:r>
              <a:rPr lang="en-US" baseline="0" dirty="0"/>
              <a:t> with arcs? Could you rewrite with what we already know?</a:t>
            </a:r>
          </a:p>
          <a:p>
            <a:r>
              <a:rPr lang="en-US" baseline="0" dirty="0"/>
              <a:t>Lowest number of actions S-&gt;e-&gt;r-&gt;f-&gt;G. Expensive!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15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 name. It’s a “cost search”</a:t>
            </a:r>
            <a:r>
              <a:rPr lang="en-US" baseline="0" dirty="0"/>
              <a:t> that is uniform, not a uniform cost.</a:t>
            </a:r>
          </a:p>
          <a:p>
            <a:r>
              <a:rPr lang="en-US" baseline="0" dirty="0"/>
              <a:t>Instead of depth, go by cost. Cheap things first, even if multiple actions.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1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breadth first, but with costs. Label with cumulative cost.</a:t>
            </a:r>
          </a:p>
          <a:p>
            <a:r>
              <a:rPr lang="en-US" dirty="0"/>
              <a:t>Goal</a:t>
            </a:r>
            <a:r>
              <a:rPr lang="en-US" baseline="0" dirty="0"/>
              <a:t> path not victory until try to expanded.</a:t>
            </a:r>
            <a:endParaRPr lang="en-US" dirty="0"/>
          </a:p>
          <a:p>
            <a:r>
              <a:rPr lang="en-US" dirty="0"/>
              <a:t>Contours</a:t>
            </a:r>
            <a:r>
              <a:rPr lang="en-US" baseline="0" dirty="0"/>
              <a:t> show equal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16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C* is 10 and minimum step size is 2. How</a:t>
            </a:r>
            <a:r>
              <a:rPr lang="en-US" baseline="0" dirty="0"/>
              <a:t> deep in the tree? C*/e = 5. How many nodes is that?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9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What if you know the goal?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L2D5</a:t>
            </a:r>
          </a:p>
          <a:p>
            <a:r>
              <a:rPr lang="en-US" dirty="0"/>
              <a:t>Then</a:t>
            </a:r>
            <a:r>
              <a:rPr lang="en-US" baseline="0" dirty="0"/>
              <a:t> L2D7, Breadth, Uniform, Depth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86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  <a:p>
            <a:r>
              <a:rPr lang="en-US" dirty="0"/>
              <a:t>L2D7   B  U  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r>
              <a:rPr lang="en-US" dirty="0"/>
              <a:t>expansion</a:t>
            </a:r>
            <a:r>
              <a:rPr lang="en-US" baseline="0" dirty="0"/>
              <a:t> slows down when you hit deep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r>
              <a:rPr lang="en-US" dirty="0"/>
              <a:t>&lt;3</a:t>
            </a:r>
            <a:r>
              <a:rPr lang="en-US" baseline="0" dirty="0"/>
              <a:t> </a:t>
            </a:r>
            <a:r>
              <a:rPr lang="en-US" baseline="0" dirty="0" err="1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Fall;</a:t>
            </a:r>
            <a:r>
              <a:rPr lang="en-US" baseline="0" dirty="0"/>
              <a:t> bad idea; </a:t>
            </a:r>
          </a:p>
          <a:p>
            <a:r>
              <a:rPr lang="en-US" dirty="0"/>
              <a:t>Reflex – lookup</a:t>
            </a:r>
            <a:r>
              <a:rPr lang="en-US" baseline="0" dirty="0"/>
              <a:t> from state to action. Don’t consider the future consequences of your actions</a:t>
            </a:r>
            <a:endParaRPr lang="en-US" dirty="0"/>
          </a:p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</a:p>
          <a:p>
            <a:r>
              <a:rPr lang="en-US" baseline="0" dirty="0"/>
              <a:t>Can a reflex agent be rational?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712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 your head.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3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r>
              <a:rPr lang="en-US" baseline="0" dirty="0"/>
              <a:t> time – guided search where you know something about direction of solution.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4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L2D1</a:t>
            </a:r>
          </a:p>
          <a:p>
            <a:r>
              <a:rPr lang="en-US" dirty="0"/>
              <a:t>Move in</a:t>
            </a:r>
            <a:r>
              <a:rPr lang="en-US" baseline="0" dirty="0"/>
              <a:t> the direction of the nearest uneaten dot. You can think ahead all you want, still end up doing the same thing.</a:t>
            </a:r>
          </a:p>
          <a:p>
            <a:r>
              <a:rPr lang="en-US" baseline="0" dirty="0"/>
              <a:t>Can be rational.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0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L2D2</a:t>
            </a:r>
          </a:p>
          <a:p>
            <a:r>
              <a:rPr lang="en-US" dirty="0"/>
              <a:t>NO planning. Wall</a:t>
            </a:r>
            <a:r>
              <a:rPr lang="en-US" baseline="0" dirty="0"/>
              <a:t> between you and nearest dot? -&gt; stuck stuck stuck</a:t>
            </a:r>
          </a:p>
          <a:p>
            <a:r>
              <a:rPr lang="en-US" dirty="0"/>
              <a:t>Reflex</a:t>
            </a:r>
            <a:r>
              <a:rPr lang="en-US" baseline="0" dirty="0"/>
              <a:t> agents not generally optimal, but they can be depending on circumstance.</a:t>
            </a:r>
          </a:p>
          <a:p>
            <a:r>
              <a:rPr lang="en-US" baseline="0" dirty="0"/>
              <a:t>Optimality is not defined by algorithm, but by rational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4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figure out the consequences</a:t>
            </a:r>
            <a:r>
              <a:rPr lang="en-US" baseline="0" dirty="0"/>
              <a:t> by doing it. But instead, planning considers what the world would be without actually doing it.</a:t>
            </a:r>
          </a:p>
          <a:p>
            <a:r>
              <a:rPr lang="en-US" dirty="0"/>
              <a:t>Simulate</a:t>
            </a:r>
            <a:r>
              <a:rPr lang="en-US" baseline="0" dirty="0"/>
              <a:t> many games, execute one. Doesn’t do it in the world, does it in the model.</a:t>
            </a:r>
          </a:p>
          <a:p>
            <a:r>
              <a:rPr lang="en-US" baseline="0" dirty="0"/>
              <a:t>Consequences of action.</a:t>
            </a:r>
          </a:p>
          <a:p>
            <a:r>
              <a:rPr lang="en-US" baseline="0" dirty="0"/>
              <a:t>Complete – a solution; optimal – best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1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L2D3,</a:t>
            </a:r>
            <a:r>
              <a:rPr lang="en-US" baseline="0" dirty="0"/>
              <a:t> </a:t>
            </a:r>
            <a:r>
              <a:rPr lang="en-US" baseline="0" dirty="0" err="1"/>
              <a:t>replanning</a:t>
            </a:r>
            <a:r>
              <a:rPr lang="en-US" baseline="0" dirty="0"/>
              <a:t>. Figure out how to get to next dot. Clears board; non-optimal. Fast.</a:t>
            </a:r>
          </a:p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7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Instructor: Anca Dragan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Palatino"/>
                <a:cs typeface="Palatino"/>
              </a:rPr>
              <a:t>[These slides adapted from Dan Klein and Pieter </a:t>
            </a:r>
            <a:r>
              <a:rPr lang="en-US" sz="1400" dirty="0" err="1">
                <a:latin typeface="Palatino"/>
                <a:cs typeface="Palatino"/>
              </a:rPr>
              <a:t>Abbeel</a:t>
            </a:r>
            <a:r>
              <a:rPr lang="en-US" sz="1400" dirty="0">
                <a:latin typeface="Palatino"/>
                <a:cs typeface="Palatino"/>
              </a:rPr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States for </a:t>
            </a:r>
            <a:r>
              <a:rPr lang="en-US" sz="2000" dirty="0" err="1">
                <a:solidFill>
                  <a:srgbClr val="008000"/>
                </a:solidFill>
              </a:rPr>
              <a:t>pathing</a:t>
            </a:r>
            <a:r>
              <a:rPr lang="en-US" sz="2000" dirty="0">
                <a:solidFill>
                  <a:srgbClr val="008000"/>
                </a:solidFill>
              </a:rPr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>
                <a:solidFill>
                  <a:srgbClr val="008000"/>
                </a:solidFill>
              </a:rPr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>
                <a:latin typeface="Palatino" charset="0"/>
                <a:ea typeface="Palatino" charset="0"/>
                <a:cs typeface="Palatino" charset="0"/>
              </a:rPr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41910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>
                <a:latin typeface="Palatino" charset="0"/>
                <a:ea typeface="Palatino" charset="0"/>
                <a:cs typeface="Palatino" charset="0"/>
              </a:rPr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199" y="1671939"/>
            <a:ext cx="467942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Palatino" charset="0"/>
                <a:ea typeface="Palatino" charset="0"/>
                <a:cs typeface="Palatino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3626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86106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008000"/>
                </a:solidFill>
              </a:rPr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3999" y="1366836"/>
            <a:ext cx="5964237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399" y="1397003"/>
            <a:ext cx="6203951" cy="4729164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s must be finite if a solution exists</a:t>
            </a:r>
          </a:p>
          <a:p>
            <a:pPr lvl="2"/>
            <a:endParaRPr lang="en-US" sz="8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DFS vs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586339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8000"/>
                </a:solidFill>
              </a:rPr>
              <a:t>DFS vs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rgbClr val="008000"/>
                </a:solidFill>
              </a:rPr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0"/>
            <a:ext cx="12192000" cy="1227138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36469" y="57306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How?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solidFill>
                  <a:srgbClr val="008000"/>
                </a:solidFill>
              </a:rPr>
              <a:t>Can a reflex agent be rational?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Photo Editor Photo" r:id="rId4" imgW="4580017" imgH="1607619" progId="MSPhotoEd.3">
                  <p:embed/>
                </p:oleObj>
              </mc:Choice>
              <mc:Fallback>
                <p:oleObj name="Photo Editor Photo" r:id="rId4" imgW="4580017" imgH="1607619" progId="MSPhotoEd.3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Photo Editor Photo" r:id="rId6" imgW="4580017" imgH="1653333" progId="MSPhotoEd.3">
                  <p:embed/>
                </p:oleObj>
              </mc:Choice>
              <mc:Fallback>
                <p:oleObj name="Photo Editor Photo" r:id="rId6" imgW="4580017" imgH="1653333" progId="MSPhotoEd.3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991600" y="6183872"/>
            <a:ext cx="3059112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(L2D1)]</a:t>
            </a:r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582" y="1677717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8991600" y="6488672"/>
            <a:ext cx="3200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reflex optimal (L2D2)]</a:t>
            </a:r>
          </a:p>
        </p:txBody>
      </p:sp>
    </p:spTree>
    <p:extLst>
      <p:ext uri="{BB962C8B-B14F-4D97-AF65-F5344CB8AC3E}">
        <p14:creationId xmlns:p14="http://schemas.microsoft.com/office/powerpoint/2010/main" val="4195836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4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5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41197</TotalTime>
  <Words>3499</Words>
  <Application>Microsoft Macintosh PowerPoint</Application>
  <PresentationFormat>Widescreen</PresentationFormat>
  <Paragraphs>820</Paragraphs>
  <Slides>55</Slides>
  <Notes>51</Notes>
  <HiddenSlides>0</HiddenSlides>
  <MMClips>10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Courier New</vt:lpstr>
      <vt:lpstr>Palatino</vt:lpstr>
      <vt:lpstr>Times New Roman</vt:lpstr>
      <vt:lpstr>Wingdings</vt:lpstr>
      <vt:lpstr>188_anca</vt:lpstr>
      <vt:lpstr>Photo Editor Photo</vt:lpstr>
      <vt:lpstr>CS 188: Artificial Intelligence </vt:lpstr>
      <vt:lpstr>Today</vt:lpstr>
      <vt:lpstr>Agents that Plan</vt:lpstr>
      <vt:lpstr>Reflex Agents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State Space Graphs vs. Search Trees</vt:lpstr>
      <vt:lpstr>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DFS vs BFS</vt:lpstr>
      <vt:lpstr>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2082</cp:revision>
  <cp:lastPrinted>2016-01-21T07:59:05Z</cp:lastPrinted>
  <dcterms:created xsi:type="dcterms:W3CDTF">2004-08-27T04:16:05Z</dcterms:created>
  <dcterms:modified xsi:type="dcterms:W3CDTF">2021-08-31T20:52:27Z</dcterms:modified>
</cp:coreProperties>
</file>